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72"/>
  </p:notesMasterIdLst>
  <p:sldIdLst>
    <p:sldId id="256" r:id="rId3"/>
    <p:sldId id="261" r:id="rId4"/>
    <p:sldId id="259" r:id="rId5"/>
    <p:sldId id="288" r:id="rId6"/>
    <p:sldId id="630" r:id="rId7"/>
    <p:sldId id="605" r:id="rId8"/>
    <p:sldId id="606" r:id="rId9"/>
    <p:sldId id="607" r:id="rId10"/>
    <p:sldId id="608" r:id="rId11"/>
    <p:sldId id="610" r:id="rId12"/>
    <p:sldId id="611" r:id="rId13"/>
    <p:sldId id="612" r:id="rId14"/>
    <p:sldId id="631" r:id="rId15"/>
    <p:sldId id="632" r:id="rId16"/>
    <p:sldId id="614" r:id="rId17"/>
    <p:sldId id="613" r:id="rId18"/>
    <p:sldId id="633" r:id="rId19"/>
    <p:sldId id="615" r:id="rId20"/>
    <p:sldId id="618" r:id="rId21"/>
    <p:sldId id="634" r:id="rId22"/>
    <p:sldId id="635" r:id="rId23"/>
    <p:sldId id="637" r:id="rId24"/>
    <p:sldId id="641" r:id="rId25"/>
    <p:sldId id="642" r:id="rId26"/>
    <p:sldId id="643" r:id="rId27"/>
    <p:sldId id="645" r:id="rId28"/>
    <p:sldId id="646" r:id="rId29"/>
    <p:sldId id="647" r:id="rId30"/>
    <p:sldId id="648" r:id="rId31"/>
    <p:sldId id="670" r:id="rId32"/>
    <p:sldId id="671" r:id="rId33"/>
    <p:sldId id="649" r:id="rId34"/>
    <p:sldId id="650" r:id="rId35"/>
    <p:sldId id="651" r:id="rId36"/>
    <p:sldId id="652" r:id="rId37"/>
    <p:sldId id="653" r:id="rId38"/>
    <p:sldId id="672" r:id="rId39"/>
    <p:sldId id="673" r:id="rId40"/>
    <p:sldId id="674" r:id="rId41"/>
    <p:sldId id="676" r:id="rId42"/>
    <p:sldId id="675" r:id="rId43"/>
    <p:sldId id="677" r:id="rId44"/>
    <p:sldId id="678" r:id="rId45"/>
    <p:sldId id="654" r:id="rId46"/>
    <p:sldId id="655" r:id="rId47"/>
    <p:sldId id="656" r:id="rId48"/>
    <p:sldId id="680" r:id="rId49"/>
    <p:sldId id="681" r:id="rId50"/>
    <p:sldId id="682" r:id="rId51"/>
    <p:sldId id="657" r:id="rId52"/>
    <p:sldId id="658" r:id="rId53"/>
    <p:sldId id="660" r:id="rId54"/>
    <p:sldId id="661" r:id="rId55"/>
    <p:sldId id="662" r:id="rId56"/>
    <p:sldId id="663" r:id="rId57"/>
    <p:sldId id="664" r:id="rId58"/>
    <p:sldId id="665" r:id="rId59"/>
    <p:sldId id="666" r:id="rId60"/>
    <p:sldId id="685" r:id="rId61"/>
    <p:sldId id="686" r:id="rId62"/>
    <p:sldId id="687" r:id="rId63"/>
    <p:sldId id="689" r:id="rId64"/>
    <p:sldId id="688" r:id="rId65"/>
    <p:sldId id="690" r:id="rId66"/>
    <p:sldId id="691" r:id="rId67"/>
    <p:sldId id="692" r:id="rId68"/>
    <p:sldId id="693" r:id="rId69"/>
    <p:sldId id="696" r:id="rId70"/>
    <p:sldId id="695" r:id="rId7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000"/>
    <a:srgbClr val="FF9393"/>
    <a:srgbClr val="7B0000"/>
    <a:srgbClr val="969696"/>
    <a:srgbClr val="E9DBDC"/>
    <a:srgbClr val="E7ABAB"/>
    <a:srgbClr val="B3594C"/>
    <a:srgbClr val="FF8F8F"/>
    <a:srgbClr val="DD3B2F"/>
    <a:srgbClr val="2C3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8" autoAdjust="0"/>
    <p:restoredTop sz="94660"/>
  </p:normalViewPr>
  <p:slideViewPr>
    <p:cSldViewPr>
      <p:cViewPr varScale="1">
        <p:scale>
          <a:sx n="113" d="100"/>
          <a:sy n="113" d="100"/>
        </p:scale>
        <p:origin x="14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47DFEF-B157-4481-8E40-A7A9337546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E149F6-0256-4232-BABD-E13BA9ABA6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F1B09-F22D-4106-B530-919AB13823FD}" type="datetimeFigureOut">
              <a:rPr lang="ko-KR" altLang="en-US"/>
              <a:pPr>
                <a:defRPr/>
              </a:pPr>
              <a:t>2020-03-18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4806DD01-1276-4ECE-AF25-BB393BFE1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04390FC-DEB5-4245-9DAC-89C5CD73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A9577-A382-453D-9511-229F8105A7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87E8F-AF57-4D9A-ACA0-2A7E69D1D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4ECF92-8E45-4372-89DE-4B9AB26C520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CD229-E015-41A6-82DB-0BA46A5E16F3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A2742A-DE96-4320-84D6-A01AD7C02EB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A5257EB-F2C4-4490-B2D0-4D3984BB9C01}"/>
              </a:ext>
            </a:extLst>
          </p:cNvPr>
          <p:cNvGrpSpPr/>
          <p:nvPr userDrawn="1"/>
        </p:nvGrpSpPr>
        <p:grpSpPr>
          <a:xfrm>
            <a:off x="8892481" y="1805797"/>
            <a:ext cx="72007" cy="5002585"/>
            <a:chOff x="8892481" y="1805797"/>
            <a:chExt cx="72007" cy="50025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86FEE7-9BF1-4AB7-B094-68E2AA90D237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783E9B-85ED-4AAF-AA7C-AE12845C6BBD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29589E-5B3B-433E-B8F4-3B1E3615FBAC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E1B1E5-7D1A-4F18-A5D9-0B875FA7C0D3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D07655-FF56-4B3F-ADCE-BABB4481FF56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94AC1F-6A32-4489-8620-81AA722E1029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D6BDE7-553E-46C6-AB11-55276B3423DF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C77796-5B8F-4C0E-9BD3-BF6F49D6BE9B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FB358F-F142-4CE3-8B46-6FC859DCEB70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8F1C80-6644-42CB-8786-671738AF2720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68DC1C-0550-436D-9F02-3624D1E603FE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B54881-4026-41AE-8939-B33C7DA2C742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052A46-B20E-4915-922C-37670F2C4584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45669F-87E8-4D9D-AC75-B77F9BDC6C69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C31DF5-ABAD-46FB-AAAE-D3293CA68204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53B19A-EADD-44AD-84A5-BCC6123DBB59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1CA376-2410-47B3-8991-5ABC68380C0D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3C7C6-77C5-43EA-B657-8E1F171FD5A4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58EDD1-02A4-49E9-9C0A-6BFE78A1C175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722A9C-0AE4-4DD7-B41E-7A1EC4B1EAF9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F93E0-BBB3-4D55-870D-4012E3BFA09B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AE0376-9422-4A23-9DC6-4BB46259CC01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772ADC-031C-49A9-8B18-E3F0C38A01C0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053B772-E968-44E4-9184-40C4327D36A9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828E926-D31C-4543-B334-EA48584ACE31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88005B-F616-4152-9277-4A6A790B6A3E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FC3AAAB-DEB3-4FB3-AA89-CD782695A312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82321DB-0435-4543-97D1-72B04F5B6CB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814263-60FE-466E-8F6A-726DBBC68F41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61CB6D-CAB5-4879-8D39-6ACA5297BE64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F149B9-7B88-4C74-A658-635C05B1CBB8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B43D631-8BF9-4934-BB85-989E341580B6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3A1013-C83A-47EF-AD61-53A3321E0FB3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9E5ABAC-AB7C-40E3-B835-FD980457BDE8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B75742-2781-4086-B72E-6D79E45CE6C4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9446FD-8573-421D-AFEF-C0B521C6E394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6ACE78-187F-4E8A-B1A8-EC7AB668F11C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3DA073-8360-4119-A362-815545332856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 userDrawn="1">
            <p:ph type="ctrTitle"/>
          </p:nvPr>
        </p:nvSpPr>
        <p:spPr>
          <a:xfrm>
            <a:off x="1042988" y="615531"/>
            <a:ext cx="7129462" cy="2868449"/>
          </a:xfrm>
        </p:spPr>
        <p:txBody>
          <a:bodyPr/>
          <a:lstStyle>
            <a:lvl1pPr algn="l">
              <a:defRPr sz="4800" smtClean="0">
                <a:solidFill>
                  <a:srgbClr val="3A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 userDrawn="1">
            <p:ph type="subTitle" idx="1"/>
          </p:nvPr>
        </p:nvSpPr>
        <p:spPr>
          <a:xfrm>
            <a:off x="1547664" y="3948289"/>
            <a:ext cx="5896124" cy="1752600"/>
          </a:xfrm>
        </p:spPr>
        <p:txBody>
          <a:bodyPr anchor="ctr"/>
          <a:lstStyle>
            <a:lvl1pPr marL="0" indent="0" algn="l">
              <a:buFont typeface="맑은 고딕" pitchFamily="50" charset="-127"/>
              <a:buNone/>
              <a:defRPr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982601-718A-4E30-8070-1AE85425AC4C}"/>
              </a:ext>
            </a:extLst>
          </p:cNvPr>
          <p:cNvSpPr/>
          <p:nvPr userDrawn="1"/>
        </p:nvSpPr>
        <p:spPr>
          <a:xfrm>
            <a:off x="179512" y="620687"/>
            <a:ext cx="792038" cy="2868449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B21E3D3-43CB-45EA-BB55-33AE8B262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8" t="23620" r="26920" b="34691"/>
          <a:stretch/>
        </p:blipFill>
        <p:spPr>
          <a:xfrm>
            <a:off x="346896" y="2967364"/>
            <a:ext cx="624654" cy="4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8469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995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5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13" name="Picture 12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1" name="Picture 10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27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4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5400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725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82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안드로이드(4판)_표지-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71" y="1652788"/>
            <a:ext cx="5896429" cy="4878640"/>
          </a:xfrm>
          <a:prstGeom prst="rect">
            <a:avLst/>
          </a:prstGeom>
        </p:spPr>
      </p:pic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 descr="안드로이드(4판)_표지-제목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" y="333829"/>
            <a:ext cx="6294120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97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721410" y="293338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83" y="2612570"/>
            <a:ext cx="5112917" cy="41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41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2" name="Picture 1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15" name="Picture 14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15" name="Picture 14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8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15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13" name="Picture 12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06BFA-6E50-4E95-8FC3-631EAE5B2C2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9E2760-33A5-4903-A7E3-69D6E50B5E58}"/>
              </a:ext>
            </a:extLst>
          </p:cNvPr>
          <p:cNvSpPr/>
          <p:nvPr userDrawn="1"/>
        </p:nvSpPr>
        <p:spPr>
          <a:xfrm>
            <a:off x="1" y="6444750"/>
            <a:ext cx="8498683" cy="38494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887CAC1E-13C4-4DCB-BCE4-2D5D0AB168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0575" y="61913"/>
            <a:ext cx="8194675" cy="7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75A76512-7B4A-46E9-9C30-44278F106C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66007" y="958320"/>
            <a:ext cx="8833544" cy="544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1C494B-E2D3-4A56-A8F9-3AA28C18C386}"/>
              </a:ext>
            </a:extLst>
          </p:cNvPr>
          <p:cNvSpPr/>
          <p:nvPr userDrawn="1"/>
        </p:nvSpPr>
        <p:spPr>
          <a:xfrm>
            <a:off x="776372" y="844021"/>
            <a:ext cx="8358187" cy="71437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0B5B6-68BF-437E-BB2E-0155573A147A}"/>
              </a:ext>
            </a:extLst>
          </p:cNvPr>
          <p:cNvSpPr txBox="1"/>
          <p:nvPr userDrawn="1"/>
        </p:nvSpPr>
        <p:spPr>
          <a:xfrm>
            <a:off x="6518655" y="6508797"/>
            <a:ext cx="19800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7B0000"/>
                </a:solidFill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cewinter@cbnu.ac.kr</a:t>
            </a:r>
            <a:endParaRPr lang="ko-KR" altLang="en-US" sz="1400" b="1" dirty="0">
              <a:solidFill>
                <a:srgbClr val="7B0000"/>
              </a:solidFill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035" name="슬라이드 번호 개체 틀 5">
            <a:extLst>
              <a:ext uri="{FF2B5EF4-FFF2-40B4-BE49-F238E27FC236}">
                <a16:creationId xmlns:a16="http://schemas.microsoft.com/office/drawing/2014/main" id="{CDB17C7D-8FD4-4AA1-8167-68CFCE3343F8}"/>
              </a:ext>
            </a:extLst>
          </p:cNvPr>
          <p:cNvSpPr>
            <a:spLocks/>
          </p:cNvSpPr>
          <p:nvPr/>
        </p:nvSpPr>
        <p:spPr bwMode="auto">
          <a:xfrm>
            <a:off x="8553450" y="6524361"/>
            <a:ext cx="431800" cy="29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39DF23EF-3E91-48B6-9DD3-D8DD07B52CC8}" type="slidenum">
              <a:rPr lang="ko-KR" altLang="en-US" sz="1400" b="1" smtClean="0">
                <a:solidFill>
                  <a:srgbClr val="7B0000"/>
                </a:solidFill>
                <a:latin typeface="+mj-ea"/>
                <a:ea typeface="+mj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400" b="1" dirty="0">
              <a:solidFill>
                <a:srgbClr val="7B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CF9C2-6A64-4B87-94BF-B874B7AB17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1234"/>
            <a:ext cx="930110" cy="1117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C0D630-9813-424F-924E-4CB997126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1" r="17583" b="37648"/>
          <a:stretch/>
        </p:blipFill>
        <p:spPr>
          <a:xfrm>
            <a:off x="17611" y="6433374"/>
            <a:ext cx="1403648" cy="39637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C28121-B47B-4087-B4ED-60FAE5BDED29}"/>
              </a:ext>
            </a:extLst>
          </p:cNvPr>
          <p:cNvGrpSpPr/>
          <p:nvPr userDrawn="1"/>
        </p:nvGrpSpPr>
        <p:grpSpPr>
          <a:xfrm>
            <a:off x="130653" y="968731"/>
            <a:ext cx="72007" cy="5002585"/>
            <a:chOff x="8892481" y="1805797"/>
            <a:chExt cx="72007" cy="500258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CF0E945-A0F4-43C7-92AB-162EBC6BA208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905276-406F-44C6-AB61-1B53152E9E43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03554B-B435-40A3-B6CD-54790645883F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382BEF-EF29-4DF4-9793-9447369F7456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F61BA5-BDD0-4429-AA3A-7E61BD8C2B98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7284E04-0973-4C56-8093-DD674F12C8B2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CC5A4C6-88D4-41C5-9439-11DEA76E44D7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65B8A95-0DCC-48F1-87DF-EA5FB096EEC3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515D51A-F7E1-4575-848E-FDE876F8E277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112D802-D9D9-4584-8B5A-203946DD1173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8D788E3-CC71-4FDF-BA5A-9E192CF81AF5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183A382-E368-4728-A4A0-9CCC40E3F0CE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69E0A14-DF33-453A-83A2-7166E64855BB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CA142F-BE7A-465D-A05B-4892DF395CD6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6F654C5-54AF-47F0-8120-8D3CEFF8C291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43E61F1-40D6-4861-8F57-99478E642D46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FECDE00-57A0-46C5-8357-21B543CEC5A4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425A7F6-EA80-448E-A90B-BFAED35FA797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EA2CE13-F798-4497-B912-A91F77EA02A1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FD4B5C4-5350-4593-B9D2-487BEF7B3F4E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4C59C35-2D0D-4B8F-9CC9-0402F2B25EDE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C0A4FBF-50FB-4566-862F-9A9C508D809C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46B110-1321-4541-A5A6-7378670D043C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F08E311-CFA1-4EBF-8934-AC8A815496B8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3D70951-F2DC-46A5-84E0-BA2E5D4BE677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B8AD065-53DC-461D-BD9E-B17888ED1FD8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E24018B-D3D2-4CDB-8AAE-A5775739BC49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D173C0-E7F3-4812-9876-929E78D7365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A24436-C5E1-42B1-95BC-296B1CB79C76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9B2C9EA-9985-46D8-9CF1-50C0AAD16743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48669B-EC65-4428-98A0-3CEE103077BF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D0FBFE9-59A3-4CD3-9C35-C3404A04F845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D9779AD-F162-4CF0-81F0-DBE9C23D8F0E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8F6E318-15BA-4D74-BB9D-D2E6F9CD38A2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5D11C5-C8A5-4381-989E-FF40523E7090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22E0CCD-A44C-460E-88B1-0A0B2B1C7B6E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rgbClr val="3A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 panose="020B0503020000020004" pitchFamily="50" charset="-127"/>
        <a:buChar char="◈"/>
        <a:defRPr sz="18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16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u"/>
        <a:defRPr sz="14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2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 panose="02020603050405020304" pitchFamily="18" charset="0"/>
        <a:buChar char="+"/>
        <a:defRPr sz="11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04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softwar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CFDEE54-0DFB-48C2-BC40-F6718F9E3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오픈소스전문프로젝트</a:t>
            </a:r>
            <a:r>
              <a:rPr lang="ko-KR" altLang="en-US" sz="3600" dirty="0"/>
              <a:t> </a:t>
            </a:r>
            <a:br>
              <a:rPr lang="en-US" altLang="ko-KR"/>
            </a:br>
            <a:r>
              <a:rPr lang="en-US" altLang="ko-KR"/>
              <a:t>00</a:t>
            </a:r>
            <a:endParaRPr lang="en-US" altLang="ko-KR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31BAD74-1466-4FD7-A9EF-2F48F1DE4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박수창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Soochang</a:t>
            </a:r>
            <a:r>
              <a:rPr lang="en-US" altLang="ko-KR" dirty="0"/>
              <a:t> Park)</a:t>
            </a:r>
          </a:p>
          <a:p>
            <a:pPr eaLnBrk="1" hangingPunct="1"/>
            <a:r>
              <a:rPr lang="en-US" altLang="ko-KR" sz="2000" dirty="0"/>
              <a:t>Dept. of Computer Engineering</a:t>
            </a:r>
          </a:p>
          <a:p>
            <a:pPr eaLnBrk="1" hangingPunct="1"/>
            <a:r>
              <a:rPr lang="en-US" altLang="ko-KR" sz="2000" dirty="0"/>
              <a:t>cewinter@cbnu.ac.kr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주요한 기능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6282" y="1374774"/>
            <a:ext cx="8963025" cy="536892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안드로이드의 주요한 기능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애플리케이션 프레임워크를 통해서 제공되는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사용함으로써 코드를 재사용하여 효율적이고 빠른 애플리케이션 개발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모바일 기기에 최적화된 달빅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또는 아트런타임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그래픽 및 삼차원 그래픽을 최적화하여 표현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모바일용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데이터베이스인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각종 오디오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비디오 및 이미지 형식을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기기에 내장된 각종 하드웨어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나침반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WiFi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이클립스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IDE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통해서 강력하고 빠른 개발 환경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롤리팝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(5.0)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다양한 안드로이드 기기를 통합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마시멜로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.0)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앱 권한 설정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지문 인식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누가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.0)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가상현실 지원 및 </a:t>
            </a:r>
            <a:r>
              <a:rPr lang="ko-KR" altLang="ko-KR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게임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알림 기 향상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다중 창 열기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오레오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(8.0)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PIP,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자동 채우기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배터리 강화 등을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(9.0)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부터는 실내 위치 추적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향상된 알림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멀티카메라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인공지능 확장 등을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 특징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52487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특징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핵심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(Kernel)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(Linux)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구성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애플리케이션 개발 언어는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많은 라이브러리를 포함하고 있어 개발이 용이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오픈 소스를 지향하기 때문에 운영체제부터 관련 문서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개발 도구 등 거의 모든 것을 무료로 사용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지속적인 업그레이드를 제공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(1/3)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 descr="스크린샷 2019-02-02 오후 5.1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104900"/>
            <a:ext cx="6685879" cy="561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(2/3)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응용 프로그램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(Applications)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스마트폰에서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사용할 수 있는 일반적인 응용 프로그램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웹 브라우저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구글맵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연락처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게임 등 사용자 입장에서 가장 많이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제작됨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응용 프로그램 프레임워크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(Application Framework)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 존재하는 곳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하드웨어에 접근할 때는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직접 접근하는 것이 아니라 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통해서 가능</a:t>
            </a:r>
          </a:p>
        </p:txBody>
      </p:sp>
    </p:spTree>
    <p:extLst>
      <p:ext uri="{BB962C8B-B14F-4D97-AF65-F5344CB8AC3E}">
        <p14:creationId xmlns:p14="http://schemas.microsoft.com/office/powerpoint/2010/main" val="356893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(3/3)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489074"/>
            <a:ext cx="8658225" cy="480584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런타임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(Android Runtime)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코어 라이브러리와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가상 머신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Dalvik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Virtual Machine)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또는 아트 런타임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(ART Runtime)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으로 구성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라이브러리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(Libraries)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안드로이드에서 사용되는 여러 시스템 라이브러리는 시스템 접근 때문에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 아닌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작성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(Linux Kernel)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하드웨어의 운영과 관련된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저수준의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관리 기능이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주로 메모리 관리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디바이스 드라이버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보안 등 </a:t>
            </a:r>
          </a:p>
        </p:txBody>
      </p:sp>
    </p:spTree>
    <p:extLst>
      <p:ext uri="{BB962C8B-B14F-4D97-AF65-F5344CB8AC3E}">
        <p14:creationId xmlns:p14="http://schemas.microsoft.com/office/powerpoint/2010/main" val="336185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운영체제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354321"/>
            <a:ext cx="8524875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개발을 위한 운영체제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Windows, Linux, Mac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개발 환경이 가장 보편적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개발 환경을 구축하면 가상의 안드로이드 장치인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AVD(Android Virtual Device)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실제 안드로이드 장비 없이도 안드로이드 장비가 있는 것처럼 작업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/>
              <a:t>(1/2)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40922" y="5696978"/>
            <a:ext cx="8038344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개발 환경 구성이 완료되면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Android Studio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를 실행해서 코딩과 수정을 통해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앱을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개발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코딩된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결과는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AVD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에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출력하고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개발자는 그 결과를 확인</a:t>
            </a:r>
          </a:p>
        </p:txBody>
      </p:sp>
      <p:pic>
        <p:nvPicPr>
          <p:cNvPr id="2" name="Picture 1" descr="스크린샷 2019-02-02 오후 5.1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13094"/>
            <a:ext cx="8077200" cy="43860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/>
              <a:t>(2/2)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462468"/>
            <a:ext cx="81438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개발 환경 설치 순서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520571"/>
            <a:ext cx="7724775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/>
              <a:t>(1/4)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제어판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시스템 및 보안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시스템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 실행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시스템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부분에서 </a:t>
            </a:r>
            <a:r>
              <a:rPr lang="en-US" altLang="ko-KR" sz="1800" b="1" dirty="0"/>
              <a:t>CPU, RAM, </a:t>
            </a:r>
            <a:r>
              <a:rPr lang="ko-KR" altLang="en-US" sz="1800" b="1" dirty="0"/>
              <a:t>시스템 종류를 확인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16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821432"/>
            <a:ext cx="6184900" cy="38300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9C18F-1FAD-4254-95C4-379C444B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43E962-62EC-4BF0-B65E-DE4A8AD71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오프소스 소프트웨어들을 기반으로 개발되는 프로젝트 프로그램을 오픈소스로 공유 플랫폼 상에 공유한다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안드로이드 모바일 운영체제와</a:t>
            </a:r>
            <a:r>
              <a:rPr lang="en-US" altLang="ko-KR" dirty="0"/>
              <a:t> </a:t>
            </a:r>
            <a:r>
              <a:rPr lang="ko-KR" altLang="en-US" dirty="0"/>
              <a:t>모바일 폰 자체 정보들</a:t>
            </a:r>
            <a:r>
              <a:rPr lang="en-US" altLang="ko-KR" dirty="0"/>
              <a:t>, </a:t>
            </a:r>
            <a:r>
              <a:rPr lang="ko-KR" altLang="en-US" dirty="0"/>
              <a:t>주변 인식 정보들을 수집하여 </a:t>
            </a:r>
            <a:r>
              <a:rPr lang="ko-KR" altLang="en-US" dirty="0" err="1"/>
              <a:t>머신러닝</a:t>
            </a:r>
            <a:r>
              <a:rPr lang="ko-KR" altLang="en-US" dirty="0"/>
              <a:t> 방법을 통해 분석</a:t>
            </a:r>
            <a:r>
              <a:rPr lang="en-US" altLang="ko-KR" dirty="0"/>
              <a:t>, </a:t>
            </a:r>
            <a:r>
              <a:rPr lang="ko-KR" altLang="en-US" dirty="0"/>
              <a:t>스마트 모바일 서비스를 제공하는 시스템을 개발한다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조별 과제 수행 및 발표</a:t>
            </a:r>
            <a:endParaRPr lang="en-US" altLang="ko-KR" dirty="0"/>
          </a:p>
          <a:p>
            <a:r>
              <a:rPr lang="ko-KR" altLang="en-US" dirty="0"/>
              <a:t>각 조별 내부 수행일지 작성</a:t>
            </a:r>
            <a:endParaRPr lang="en-US" altLang="ko-KR" dirty="0"/>
          </a:p>
          <a:p>
            <a:r>
              <a:rPr lang="en-US" altLang="ko-KR" dirty="0"/>
              <a:t>GitHub</a:t>
            </a:r>
            <a:r>
              <a:rPr lang="ko-KR" altLang="en-US" dirty="0"/>
              <a:t>를 활용한 조별 프로젝트 관리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53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https://software.intel.com/en-us/articles/intel-hardwareaccelerated-</a:t>
            </a:r>
          </a:p>
          <a:p>
            <a:pPr marL="0" indent="0">
              <a:buNone/>
            </a:pPr>
            <a:r>
              <a:rPr lang="en-US" altLang="ko-KR" sz="1800" b="1" dirty="0"/>
              <a:t>execution-manager-intel-</a:t>
            </a:r>
            <a:r>
              <a:rPr lang="en-US" altLang="ko-KR" sz="1800" b="1" dirty="0" err="1"/>
              <a:t>haxm</a:t>
            </a:r>
            <a:r>
              <a:rPr lang="ko-KR" altLang="en-US" sz="1800" b="1" dirty="0"/>
              <a:t>에 접속 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Intel HAXM </a:t>
            </a:r>
            <a:r>
              <a:rPr lang="ko-KR" altLang="en-US" sz="1800" b="1" dirty="0"/>
              <a:t>압축 파일 다운로드</a:t>
            </a:r>
            <a:endParaRPr lang="en-US" altLang="ko-KR" sz="18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4" name="Picture 3" descr="스크린샷 2019-02-02 오후 5.16.4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3170254"/>
            <a:ext cx="5562600" cy="359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6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다운로드한 </a:t>
            </a:r>
            <a:r>
              <a:rPr lang="en-US" altLang="ko-KR" sz="1800" b="1" dirty="0" err="1"/>
              <a:t>haxm</a:t>
            </a:r>
            <a:r>
              <a:rPr lang="en-US" altLang="ko-KR" sz="1800" b="1" dirty="0"/>
              <a:t>-windows_</a:t>
            </a:r>
            <a:r>
              <a:rPr lang="ko-KR" altLang="en-US" sz="1800" b="1" dirty="0"/>
              <a:t>버전</a:t>
            </a:r>
            <a:r>
              <a:rPr lang="en-US" altLang="ko-KR" sz="1800" b="1" dirty="0"/>
              <a:t>.zip </a:t>
            </a:r>
            <a:r>
              <a:rPr lang="ko-KR" altLang="en-US" sz="1800" b="1" dirty="0"/>
              <a:t>파일의 압축을 풀기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intelhaxmandroid.exe </a:t>
            </a:r>
            <a:r>
              <a:rPr lang="ko-KR" altLang="en-US" sz="1800" b="1" dirty="0"/>
              <a:t>파일을 실행해서 설치를 진행</a:t>
            </a:r>
            <a:endParaRPr lang="en-US" altLang="ko-KR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/>
              <a:t>(3/4)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19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870200"/>
            <a:ext cx="5168900" cy="31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73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설치가 진행된 후 완료되면 ‘</a:t>
            </a:r>
            <a:r>
              <a:rPr lang="en-US" altLang="ko-KR" sz="1800" b="1" dirty="0"/>
              <a:t>Launch Intel HAXM Documentation’ </a:t>
            </a:r>
            <a:r>
              <a:rPr lang="ko-KR" altLang="en-US" sz="1800" b="1" dirty="0"/>
              <a:t>체크 끄기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/>
              <a:t>(4/4)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20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870200"/>
            <a:ext cx="507626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4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[1/2]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https://</a:t>
            </a:r>
            <a:r>
              <a:rPr lang="en-US" altLang="ko-KR" sz="1800" b="1" dirty="0" err="1"/>
              <a:t>developer.android.com</a:t>
            </a:r>
            <a:r>
              <a:rPr lang="en-US" altLang="ko-KR" sz="1800" b="1" dirty="0"/>
              <a:t>/studio/archive.html</a:t>
            </a:r>
            <a:r>
              <a:rPr lang="ko-KR" altLang="en-US" sz="1800" b="1" dirty="0"/>
              <a:t>에 접속 후 </a:t>
            </a:r>
            <a:br>
              <a:rPr lang="en-US" altLang="ko-KR" sz="1800" b="1" dirty="0"/>
            </a:br>
            <a:r>
              <a:rPr lang="ko-KR" altLang="en-US" sz="1800" b="1" dirty="0"/>
              <a:t>     </a:t>
            </a:r>
            <a:r>
              <a:rPr lang="en-US" altLang="ko-KR" sz="1800" b="1" dirty="0"/>
              <a:t>&lt;I AGREE TO THE TERMS&gt;</a:t>
            </a:r>
            <a:r>
              <a:rPr lang="ko-KR" altLang="en-US" sz="1800" b="1" dirty="0"/>
              <a:t>를 클릭한 후</a:t>
            </a:r>
            <a:r>
              <a:rPr lang="en-US" altLang="ko-KR" sz="1800" b="1" dirty="0"/>
              <a:t>,</a:t>
            </a:r>
            <a:r>
              <a:rPr lang="ko-KR" altLang="en-US" sz="1800" b="1" dirty="0"/>
              <a:t> </a:t>
            </a:r>
            <a:br>
              <a:rPr lang="en-US" altLang="ko-KR" sz="1800" b="1" dirty="0"/>
            </a:br>
            <a:r>
              <a:rPr lang="ko-KR" altLang="en-US" sz="1800" b="1" dirty="0"/>
              <a:t>     </a:t>
            </a:r>
            <a:r>
              <a:rPr lang="en-US" altLang="ko-KR" sz="1800" b="1" dirty="0"/>
              <a:t>Android Studio 3.2.0 </a:t>
            </a:r>
            <a:r>
              <a:rPr lang="ko-KR" altLang="en-US" sz="1800" b="1" dirty="0"/>
              <a:t>버전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다운로드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66939"/>
            <a:ext cx="8191500" cy="619125"/>
          </a:xfrm>
          <a:prstGeom prst="rect">
            <a:avLst/>
          </a:prstGeom>
        </p:spPr>
      </p:pic>
      <p:pic>
        <p:nvPicPr>
          <p:cNvPr id="4" name="Picture 3" descr="스크린샷 2019-02-02 오후 5.21.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031412"/>
            <a:ext cx="5372100" cy="3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90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 받은 </a:t>
            </a:r>
            <a:r>
              <a:rPr lang="en-US" altLang="ko-KR" sz="1800" b="1" dirty="0"/>
              <a:t>Android Studio 3.2.0</a:t>
            </a:r>
            <a:br>
              <a:rPr lang="en-US" altLang="ko-KR" sz="1800" b="1" dirty="0"/>
            </a:br>
            <a:r>
              <a:rPr lang="en-US" altLang="ko-KR" sz="1800" b="1" dirty="0"/>
              <a:t>     (android-studio-ide-181.5014246-windows.exe, </a:t>
            </a:r>
            <a:r>
              <a:rPr lang="ko-KR" altLang="en-US" sz="1800" b="1" dirty="0"/>
              <a:t>약 </a:t>
            </a:r>
            <a:r>
              <a:rPr lang="mr-IN" altLang="ko-KR" sz="1800" b="1" dirty="0"/>
              <a:t>923M</a:t>
            </a:r>
            <a:r>
              <a:rPr lang="en-US" altLang="ko-KR" sz="1800" b="1" dirty="0"/>
              <a:t>B)</a:t>
            </a:r>
            <a:r>
              <a:rPr lang="ko-KR" altLang="en-US" sz="1800" b="1" dirty="0"/>
              <a:t>버전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[2/2]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66939"/>
            <a:ext cx="8191500" cy="619125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24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794000"/>
            <a:ext cx="660342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00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[1/7]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다운로드한 </a:t>
            </a:r>
            <a:r>
              <a:rPr lang="en-US" altLang="ko-KR" sz="1800" b="1" dirty="0"/>
              <a:t>Android Studio 3.2.0(android-studio-ide-181.5014246-windows.exe)</a:t>
            </a:r>
            <a:br>
              <a:rPr lang="en-US" altLang="ko-KR" sz="1800" b="1" dirty="0"/>
            </a:br>
            <a:r>
              <a:rPr lang="en-US" altLang="ko-KR" sz="1800" b="1" dirty="0"/>
              <a:t>    </a:t>
            </a:r>
            <a:r>
              <a:rPr lang="ko-KR" altLang="en-US" sz="1800" b="1" dirty="0"/>
              <a:t> 실행 후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초기화면에서 </a:t>
            </a:r>
            <a:r>
              <a:rPr lang="en-US" altLang="ko-KR" sz="1800" b="1" dirty="0"/>
              <a:t>&lt;Next&gt;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2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1" y="2934936"/>
            <a:ext cx="4672012" cy="39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9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‘Android Virtual Devices’</a:t>
            </a:r>
            <a:r>
              <a:rPr lang="ko-KR" altLang="en-US" sz="1800" b="1" dirty="0"/>
              <a:t>의 체크를 끄고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[2/7]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28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438400"/>
            <a:ext cx="5341753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2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가 설치될 폴더를 선택한 후 기본값으로 두고 </a:t>
            </a:r>
            <a:r>
              <a:rPr lang="en-US" altLang="ko-KR" sz="1800" b="1" dirty="0"/>
              <a:t>&lt;Next&gt;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[3/7]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2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425700"/>
            <a:ext cx="523119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6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180000" indent="-360000">
              <a:buFont typeface="Wingdings" charset="2"/>
              <a:buChar char="v"/>
            </a:pPr>
            <a:r>
              <a:rPr lang="ko-KR" altLang="en-US" sz="1800" b="1" dirty="0"/>
              <a:t>시작 메뉴 폴더를 생성하는 화면에서 기본값으로 두고 </a:t>
            </a:r>
            <a:r>
              <a:rPr lang="en-US" altLang="ko-KR" sz="1800" b="1" dirty="0"/>
              <a:t>&lt;Install&gt;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[4/7]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29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51100"/>
            <a:ext cx="5359400" cy="29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의 설치 진행</a:t>
            </a:r>
            <a:endParaRPr lang="en-US" altLang="ko-KR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[5/7]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0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425700"/>
            <a:ext cx="5580185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E08A9-675F-4CAE-B372-BBCF29F6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 #00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227F7-BF43-455B-B1A8-31AB602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최대 인원을 </a:t>
            </a: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명으로 하는 조를 구성하여 조원의 학과 이름 학번을 </a:t>
            </a:r>
            <a:r>
              <a:rPr lang="ko-KR" altLang="en-US" dirty="0" err="1">
                <a:solidFill>
                  <a:schemeClr val="tx1"/>
                </a:solidFill>
              </a:rPr>
              <a:t>제공하시오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또한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모든 조원이 </a:t>
            </a:r>
            <a:r>
              <a:rPr lang="en-US" altLang="ko-KR" dirty="0">
                <a:solidFill>
                  <a:schemeClr val="tx1"/>
                </a:solidFill>
              </a:rPr>
              <a:t>Android Studio </a:t>
            </a:r>
            <a:r>
              <a:rPr lang="ko-KR" altLang="en-US" dirty="0">
                <a:solidFill>
                  <a:schemeClr val="tx1"/>
                </a:solidFill>
              </a:rPr>
              <a:t>설치를 완료하고 그 결과를 </a:t>
            </a:r>
            <a:r>
              <a:rPr lang="ko-KR" altLang="en-US" dirty="0" err="1">
                <a:solidFill>
                  <a:schemeClr val="tx1"/>
                </a:solidFill>
              </a:rPr>
              <a:t>제출하시오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(</a:t>
            </a:r>
            <a:r>
              <a:rPr lang="ko-KR" altLang="en-US" dirty="0">
                <a:solidFill>
                  <a:schemeClr val="tx1"/>
                </a:solidFill>
              </a:rPr>
              <a:t>조를 구성하지 못하는 경우 조교에게 개별 질문할 것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다음 위키피디아의 오픈소스에 대한 설명에서 다음 </a:t>
            </a:r>
            <a:r>
              <a:rPr lang="en-US" altLang="ko-KR" dirty="0">
                <a:solidFill>
                  <a:schemeClr val="tx1"/>
                </a:solidFill>
              </a:rPr>
              <a:t>1,2 </a:t>
            </a:r>
            <a:r>
              <a:rPr lang="ko-KR" altLang="en-US" dirty="0">
                <a:solidFill>
                  <a:schemeClr val="tx1"/>
                </a:solidFill>
              </a:rPr>
              <a:t>장을 번역 정리 </a:t>
            </a:r>
            <a:r>
              <a:rPr lang="ko-KR" altLang="en-US" dirty="0" err="1">
                <a:solidFill>
                  <a:schemeClr val="tx1"/>
                </a:solidFill>
              </a:rPr>
              <a:t>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(</a:t>
            </a:r>
            <a:r>
              <a:rPr lang="ko-KR" altLang="en-US" dirty="0">
                <a:solidFill>
                  <a:schemeClr val="tx1"/>
                </a:solidFill>
              </a:rPr>
              <a:t>개인 과제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>
                <a:hlinkClick r:id="rId2"/>
              </a:rPr>
              <a:t>https://en.wikipedia.org/wiki/Open-source_software</a:t>
            </a: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1	History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1.1	End of 1990s: Foundation of the Open Source Initiative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2	Definitions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2.1	Open-source software licensing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2.2	Certifications</a:t>
            </a:r>
          </a:p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제출기한</a:t>
            </a:r>
            <a:r>
              <a:rPr lang="en-US" altLang="ko-KR" dirty="0">
                <a:solidFill>
                  <a:srgbClr val="C00000"/>
                </a:solidFill>
              </a:rPr>
              <a:t>) 3</a:t>
            </a:r>
            <a:r>
              <a:rPr lang="ko-KR" altLang="en-US" dirty="0">
                <a:solidFill>
                  <a:srgbClr val="C00000"/>
                </a:solidFill>
              </a:rPr>
              <a:t>월 </a:t>
            </a:r>
            <a:r>
              <a:rPr lang="en-US" altLang="ko-KR" dirty="0">
                <a:solidFill>
                  <a:srgbClr val="C00000"/>
                </a:solidFill>
              </a:rPr>
              <a:t>20</a:t>
            </a:r>
            <a:r>
              <a:rPr lang="ko-KR" altLang="en-US" dirty="0">
                <a:solidFill>
                  <a:srgbClr val="C00000"/>
                </a:solidFill>
              </a:rPr>
              <a:t>일 오후 </a:t>
            </a:r>
            <a:r>
              <a:rPr lang="en-US" altLang="ko-KR" dirty="0">
                <a:solidFill>
                  <a:srgbClr val="C00000"/>
                </a:solidFill>
              </a:rPr>
              <a:t>9</a:t>
            </a:r>
            <a:r>
              <a:rPr lang="ko-KR" altLang="en-US" dirty="0">
                <a:solidFill>
                  <a:srgbClr val="C00000"/>
                </a:solidFill>
              </a:rPr>
              <a:t>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과제 제출이 출석의미도 포함되니 필히 시간 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과제 공지 및 제출 </a:t>
            </a:r>
            <a:r>
              <a:rPr lang="en-US" altLang="ko-KR" dirty="0" err="1">
                <a:solidFill>
                  <a:srgbClr val="C00000"/>
                </a:solidFill>
              </a:rPr>
              <a:t>eCampus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플랫폼 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오후 </a:t>
            </a:r>
            <a:r>
              <a:rPr lang="en-US" altLang="ko-KR" dirty="0">
                <a:solidFill>
                  <a:srgbClr val="C00000"/>
                </a:solidFill>
              </a:rPr>
              <a:t>9</a:t>
            </a:r>
            <a:r>
              <a:rPr lang="ko-KR" altLang="en-US" dirty="0">
                <a:solidFill>
                  <a:srgbClr val="C00000"/>
                </a:solidFill>
              </a:rPr>
              <a:t>시 이후 제출 불가</a:t>
            </a:r>
            <a:endParaRPr lang="en-US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09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468341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[6/7]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1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451100"/>
            <a:ext cx="5562600" cy="31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55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 완료 화면에서 ‘</a:t>
            </a:r>
            <a:r>
              <a:rPr lang="en-US" altLang="ko-KR" sz="1800" b="1" dirty="0"/>
              <a:t>Start Android Studio</a:t>
            </a:r>
            <a:r>
              <a:rPr lang="ko-KR" altLang="en-US" sz="1800" b="1" dirty="0"/>
              <a:t>’의 체크를 끄고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[7/7]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2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451101"/>
            <a:ext cx="5753100" cy="356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5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[1/12]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[Windows </a:t>
            </a:r>
            <a:r>
              <a:rPr lang="ko-KR" altLang="en-US" sz="1800" b="1" dirty="0"/>
              <a:t>시작</a:t>
            </a:r>
            <a:r>
              <a:rPr lang="en-US" altLang="ko-KR" sz="1800" b="1" dirty="0"/>
              <a:t>]-[Android Studio]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Android Studio</a:t>
            </a:r>
            <a:r>
              <a:rPr lang="ko-KR" altLang="en-US" sz="1800" b="1" dirty="0"/>
              <a:t>를 실행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2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25700"/>
            <a:ext cx="5194300" cy="24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7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로고 화면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[2/12]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3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451100"/>
            <a:ext cx="3726207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1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[Android Studio Setup Wizard]</a:t>
            </a:r>
            <a:r>
              <a:rPr lang="ko-KR" altLang="en-US" sz="1800" b="1" dirty="0"/>
              <a:t>가 실행됨</a:t>
            </a:r>
            <a:r>
              <a:rPr lang="en-US" altLang="ko-KR" sz="1800" b="1" dirty="0"/>
              <a:t>.</a:t>
            </a:r>
            <a:r>
              <a:rPr lang="ko-KR" altLang="en-US" sz="1800" b="1" dirty="0"/>
              <a:t> 환영 화면에서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974698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[3/12]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89200"/>
            <a:ext cx="5803900" cy="26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85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[Install Type]</a:t>
            </a:r>
            <a:r>
              <a:rPr lang="ko-KR" altLang="en-US" sz="1800" b="1" dirty="0"/>
              <a:t>은 </a:t>
            </a:r>
            <a:r>
              <a:rPr lang="en-US" altLang="ko-KR" sz="1800" b="1" dirty="0"/>
              <a:t>‘Standard</a:t>
            </a:r>
            <a:r>
              <a:rPr lang="ko-KR" altLang="en-US" sz="1800" b="1" dirty="0"/>
              <a:t>’을 선택하고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[4/12]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540000"/>
            <a:ext cx="5803900" cy="27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[Select UI Theme]</a:t>
            </a:r>
            <a:r>
              <a:rPr lang="ko-KR" altLang="en-US" sz="1800" b="1" dirty="0"/>
              <a:t>는 무엇이든 선택</a:t>
            </a:r>
            <a:r>
              <a:rPr lang="en-US" altLang="ko-KR" sz="1800" b="1" dirty="0"/>
              <a:t>.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[5/12]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5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14601"/>
            <a:ext cx="587246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3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[Verify Settings]</a:t>
            </a:r>
            <a:r>
              <a:rPr lang="ko-KR" altLang="en-US" sz="1800" b="1" dirty="0"/>
              <a:t>에서 다운로드 크기를 확인하고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[6/12]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14600"/>
            <a:ext cx="5854700" cy="36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3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안드로이드 </a:t>
            </a:r>
            <a:r>
              <a:rPr lang="en-US" altLang="ko-KR" sz="1800" b="1" dirty="0"/>
              <a:t>SDK</a:t>
            </a:r>
            <a:r>
              <a:rPr lang="ko-KR" altLang="en-US" sz="1800" b="1" dirty="0"/>
              <a:t>의 다운로드 및 설치가 진행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[7/12]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6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76501"/>
            <a:ext cx="5905500" cy="25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6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 및 설치가 완료되면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를 클릭해서 종료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[8/12]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7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527300"/>
            <a:ext cx="5956300" cy="25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</a:t>
            </a:r>
            <a:r>
              <a:rPr lang="ko-KR" altLang="en-US" sz="4000" b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개요와</a:t>
            </a:r>
            <a:b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초기화면이 나오면 ‘</a:t>
            </a:r>
            <a:r>
              <a:rPr lang="en-US" altLang="ko-KR" sz="1800" b="1" dirty="0"/>
              <a:t>Configure’</a:t>
            </a:r>
            <a:r>
              <a:rPr lang="ko-KR" altLang="en-US" sz="1800" b="1" dirty="0"/>
              <a:t>를 클릭하고 ‘</a:t>
            </a:r>
            <a:r>
              <a:rPr lang="en-US" altLang="ko-KR" sz="1800" b="1" dirty="0"/>
              <a:t>Settings’</a:t>
            </a:r>
            <a:r>
              <a:rPr lang="ko-KR" altLang="en-US" sz="1800" b="1" dirty="0"/>
              <a:t> 선택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[9/12]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8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9200"/>
            <a:ext cx="5321300" cy="42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49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왼쪽의 </a:t>
            </a:r>
            <a:r>
              <a:rPr lang="en-US" altLang="ko-KR" sz="1800" b="1" dirty="0"/>
              <a:t>[Appearance &amp; Behavior]-[System Settings]-[Updates]</a:t>
            </a:r>
            <a:r>
              <a:rPr lang="ko-KR" altLang="en-US" sz="1800" b="1" dirty="0"/>
              <a:t>를 선택 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오른쪽의 ‘</a:t>
            </a:r>
            <a:r>
              <a:rPr lang="en-US" altLang="ko-KR" sz="1800" b="1" dirty="0"/>
              <a:t>Automatically check updates for …’</a:t>
            </a:r>
            <a:r>
              <a:rPr lang="ko-KR" altLang="en-US" sz="1800" b="1" dirty="0"/>
              <a:t>의 체크 끄기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[10/12]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9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794000"/>
            <a:ext cx="7188200" cy="33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27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10820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코딩할 소스의 행 번호가 보이도록 왼쪽의 </a:t>
            </a:r>
            <a:r>
              <a:rPr lang="en-US" altLang="ko-KR" sz="1800" b="1" dirty="0"/>
              <a:t>[Editor]-[General]-[Appearance]</a:t>
            </a:r>
            <a:r>
              <a:rPr lang="ko-KR" altLang="en-US" sz="1800" b="1" dirty="0"/>
              <a:t>를 선택 후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오른쪽의 ‘</a:t>
            </a:r>
            <a:r>
              <a:rPr lang="en-US" altLang="ko-KR" sz="1800" b="1" dirty="0"/>
              <a:t>Show line numbers’</a:t>
            </a:r>
            <a:r>
              <a:rPr lang="ko-KR" altLang="en-US" sz="1800" b="1" dirty="0"/>
              <a:t>에 체크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[11/12]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2" name="Picture 1" descr="스크린샷 2019-02-02 오후 5.39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2743200"/>
            <a:ext cx="7366000" cy="31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9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편집기의 폰트를 변경하려면 왼쪽의 </a:t>
            </a:r>
            <a:r>
              <a:rPr lang="en-US" altLang="ko-KR" sz="1800" b="1" dirty="0"/>
              <a:t>[Editor]-[Colors &amp; Fonts]</a:t>
            </a:r>
            <a:r>
              <a:rPr lang="ko-KR" altLang="en-US" sz="1800" b="1" dirty="0"/>
              <a:t>에서 설정 가능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변경하지 말고 </a:t>
            </a:r>
            <a:r>
              <a:rPr lang="en-US" altLang="ko-KR" sz="1800" b="1" dirty="0"/>
              <a:t>&lt;OK&gt;</a:t>
            </a:r>
            <a:r>
              <a:rPr lang="ko-KR" altLang="en-US" sz="1800" b="1" dirty="0"/>
              <a:t> 클릭해서 설정 마치기</a:t>
            </a:r>
            <a:endParaRPr lang="en-US" altLang="ko-KR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[12/12]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9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[1/7]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를 실행한 후 초기화면에서 오른쪽 아래의 ‘</a:t>
            </a:r>
            <a:r>
              <a:rPr lang="en-US" altLang="ko-KR" sz="1800" b="1" dirty="0"/>
              <a:t>Configure</a:t>
            </a:r>
            <a:r>
              <a:rPr lang="ko-KR" altLang="en-US" sz="1800" b="1" dirty="0"/>
              <a:t>’를 클릭하고 </a:t>
            </a:r>
            <a:endParaRPr lang="en-US" altLang="ko-KR" sz="1800" b="1" dirty="0"/>
          </a:p>
          <a:p>
            <a:pPr marL="360000" indent="0">
              <a:buNone/>
            </a:pPr>
            <a:r>
              <a:rPr lang="ko-KR" altLang="en-US" sz="1800" b="1" dirty="0"/>
              <a:t>‘</a:t>
            </a:r>
            <a:r>
              <a:rPr lang="en-US" altLang="ko-KR" sz="1800" b="1" dirty="0"/>
              <a:t>SDK Manager</a:t>
            </a:r>
            <a:r>
              <a:rPr lang="ko-KR" altLang="en-US" sz="1800" b="1" dirty="0"/>
              <a:t>’를 클릭하면 각 안드로이드 버전별로 </a:t>
            </a:r>
            <a:r>
              <a:rPr lang="en-US" altLang="ko-KR" sz="1800" b="1" dirty="0"/>
              <a:t>SDK</a:t>
            </a:r>
            <a:r>
              <a:rPr lang="ko-KR" altLang="en-US" sz="1800" b="1" dirty="0"/>
              <a:t>를 추가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제거할 수 있는 창이 나오는데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현재는 ‘</a:t>
            </a:r>
            <a:r>
              <a:rPr lang="en-US" altLang="ko-KR" sz="1800" b="1" dirty="0"/>
              <a:t>Android 9.0(pie)’</a:t>
            </a:r>
            <a:r>
              <a:rPr lang="ko-KR" altLang="en-US" sz="1800" b="1" dirty="0"/>
              <a:t>이 설치되어 있는 것을 확인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6.55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58190"/>
            <a:ext cx="7124700" cy="33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2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60000">
              <a:buFont typeface="Wingdings" charset="2"/>
              <a:buChar char="v"/>
            </a:pPr>
            <a:r>
              <a:rPr lang="ko-KR" altLang="en-US" sz="1800" b="1" dirty="0"/>
              <a:t>오른쪽 아래의 ‘</a:t>
            </a:r>
            <a:r>
              <a:rPr lang="en-US" altLang="ko-KR" sz="1800" b="1" dirty="0"/>
              <a:t>Show Package Details’</a:t>
            </a:r>
            <a:r>
              <a:rPr lang="ko-KR" altLang="en-US" sz="1800" b="1" dirty="0"/>
              <a:t>에 체크 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기존의 체크 항목 모두 끄기</a:t>
            </a:r>
            <a:endParaRPr lang="en-US" altLang="ko-KR" sz="1800" b="1" dirty="0"/>
          </a:p>
          <a:p>
            <a:r>
              <a:rPr lang="en-US" altLang="ko-KR" sz="1800" b="1" dirty="0"/>
              <a:t>Android 9.0(Pie) </a:t>
            </a:r>
            <a:r>
              <a:rPr lang="ko-KR" altLang="en-US" sz="1800" b="1" dirty="0"/>
              <a:t>아래의 </a:t>
            </a:r>
            <a:r>
              <a:rPr lang="mr-IN" altLang="ko-KR" sz="1800" b="1" dirty="0"/>
              <a:t>‘</a:t>
            </a:r>
            <a:r>
              <a:rPr lang="tr-TR" altLang="ko-KR" sz="1800" b="1" dirty="0" err="1"/>
              <a:t>Android</a:t>
            </a:r>
            <a:r>
              <a:rPr lang="tr-TR" altLang="ko-KR" sz="1800" b="1" dirty="0"/>
              <a:t> SDK Platform 28</a:t>
            </a:r>
            <a:r>
              <a:rPr lang="mr-IN" altLang="ko-KR" sz="1800" b="1" dirty="0"/>
              <a:t>’</a:t>
            </a:r>
            <a:r>
              <a:rPr lang="ko-KR" altLang="mr-IN" sz="1800" b="1" dirty="0"/>
              <a:t>과 </a:t>
            </a:r>
            <a:br>
              <a:rPr lang="en-US" altLang="ko-KR" sz="1800" b="1" dirty="0"/>
            </a:br>
            <a:r>
              <a:rPr lang="ko-KR" altLang="mr-IN" sz="1800" b="1" dirty="0"/>
              <a:t>‘</a:t>
            </a:r>
            <a:r>
              <a:rPr lang="de-DE" altLang="ko-KR" sz="1800" b="1" dirty="0"/>
              <a:t>Google APIs Intel x86 Atom System Image</a:t>
            </a:r>
            <a:r>
              <a:rPr lang="ko-KR" altLang="en-US" sz="1800" b="1" dirty="0"/>
              <a:t>’만 체크한다</a:t>
            </a:r>
            <a:r>
              <a:rPr lang="en-US" altLang="ko-KR" sz="1800" b="1" dirty="0"/>
              <a:t>.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[2/7]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00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006" y="2997200"/>
            <a:ext cx="604309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9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이번에는 </a:t>
            </a:r>
            <a:r>
              <a:rPr lang="en-US" altLang="ko-KR" sz="1800" b="1" dirty="0"/>
              <a:t>SDK Tools </a:t>
            </a:r>
            <a:r>
              <a:rPr lang="ko-KR" altLang="en-US" sz="1800" b="1" dirty="0"/>
              <a:t>탭을 클릭해서 추가로 ‘</a:t>
            </a:r>
            <a:r>
              <a:rPr lang="en-US" altLang="ko-KR" sz="1800" b="1" dirty="0"/>
              <a:t>Google Play services’</a:t>
            </a:r>
            <a:r>
              <a:rPr lang="ko-KR" altLang="en-US" sz="1800" b="1" dirty="0"/>
              <a:t>에 체크하고 </a:t>
            </a:r>
            <a:br>
              <a:rPr lang="en-US" altLang="ko-KR" sz="1800" b="1" dirty="0"/>
            </a:br>
            <a:r>
              <a:rPr lang="en-US" altLang="ko-KR" sz="1800" b="1" dirty="0"/>
              <a:t>   &lt;OK&gt;</a:t>
            </a:r>
            <a:r>
              <a:rPr lang="ko-KR" altLang="en-US" sz="1800" b="1" dirty="0"/>
              <a:t> 클릭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만약 </a:t>
            </a:r>
            <a:r>
              <a:rPr lang="en-US" altLang="ko-KR" sz="1800" b="1" dirty="0"/>
              <a:t>[Confirm Change] </a:t>
            </a:r>
            <a:r>
              <a:rPr lang="ko-KR" altLang="en-US" sz="1800" b="1" dirty="0"/>
              <a:t>창이 나오면 </a:t>
            </a:r>
            <a:r>
              <a:rPr lang="en-US" altLang="ko-KR" sz="1800" b="1" dirty="0"/>
              <a:t>&lt;OK&gt;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[3/7]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01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699104"/>
            <a:ext cx="6604000" cy="40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77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87189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[License Agreement] </a:t>
            </a:r>
            <a:r>
              <a:rPr lang="ko-KR" altLang="en-US" sz="1800" b="1" dirty="0"/>
              <a:t>창에서 각 상위 항목을 클릭해서 ‘</a:t>
            </a:r>
            <a:r>
              <a:rPr lang="en-US" altLang="ko-KR" sz="1800" b="1" dirty="0"/>
              <a:t>Accept’</a:t>
            </a:r>
            <a:r>
              <a:rPr lang="ko-KR" altLang="en-US" sz="1800" b="1" dirty="0"/>
              <a:t>를 선택한 후 </a:t>
            </a:r>
            <a:br>
              <a:rPr lang="en-US" altLang="ko-KR" sz="1800" b="1" dirty="0"/>
            </a:br>
            <a:r>
              <a:rPr lang="en-US" altLang="ko-KR" sz="1800" b="1" dirty="0"/>
              <a:t>     &lt;Next&gt;</a:t>
            </a:r>
            <a:r>
              <a:rPr lang="ko-KR" altLang="en-US" sz="1800" b="1" dirty="0"/>
              <a:t>를 클릭해서 설치 진행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[4/7]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02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730500"/>
            <a:ext cx="6083300" cy="335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3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선택한 항목 한동안 다운로드 및 설치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[5/7]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6" name="Picture 5" descr="스크린샷 2019-02-03 오후 7.0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425700"/>
            <a:ext cx="5930900" cy="35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설치가 완료되면 왼쪽 아래에 ‘</a:t>
            </a:r>
            <a:r>
              <a:rPr lang="en-US" altLang="ko-KR" sz="1800" b="1" dirty="0"/>
              <a:t>Done</a:t>
            </a:r>
            <a:r>
              <a:rPr lang="ko-KR" altLang="en-US" sz="1800" b="1" dirty="0"/>
              <a:t>’이라고 표시</a:t>
            </a:r>
            <a:r>
              <a:rPr lang="en-US" altLang="ko-KR" sz="1800" b="1" dirty="0"/>
              <a:t>. &lt;Finish&gt;</a:t>
            </a:r>
            <a:r>
              <a:rPr lang="ko-KR" altLang="en-US" sz="1800" b="1" dirty="0"/>
              <a:t>를 클릭하여 설치 종료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[6/7]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04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438400"/>
            <a:ext cx="5892800" cy="35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 설치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초기화면에서 </a:t>
            </a:r>
            <a:r>
              <a:rPr lang="en-US" altLang="ko-KR" sz="1800" b="1" dirty="0"/>
              <a:t>[Start a new Android Studio project]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0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476500"/>
            <a:ext cx="5740400" cy="37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2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[Create Android Project], [Target Android Devices], [Add an Activity to</a:t>
            </a:r>
            <a:br>
              <a:rPr lang="en-US" altLang="ko-KR" sz="1800" b="1" dirty="0"/>
            </a:br>
            <a:r>
              <a:rPr lang="en-US" altLang="ko-KR" sz="1800" b="1" dirty="0"/>
              <a:t>      Mobile], [Configure Activity]</a:t>
            </a:r>
            <a:r>
              <a:rPr lang="ko-KR" altLang="en-US" sz="1800" b="1" dirty="0"/>
              <a:t>에서 모두 그대로 두고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마지막 </a:t>
            </a:r>
            <a:r>
              <a:rPr lang="en-US" altLang="ko-KR" sz="1800" b="1" dirty="0"/>
              <a:t>[Component Installer]</a:t>
            </a:r>
            <a:r>
              <a:rPr lang="ko-KR" altLang="en-US" sz="1800" b="1" dirty="0"/>
              <a:t>에서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를 클릭하면 한동안 프로젝트 생성</a:t>
            </a:r>
            <a:r>
              <a:rPr lang="en-US" altLang="ko-KR" sz="1800" b="1" dirty="0"/>
              <a:t> 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만약 </a:t>
            </a:r>
            <a:r>
              <a:rPr lang="en-US" altLang="ko-KR" sz="1800" b="1" dirty="0"/>
              <a:t>[Windows </a:t>
            </a:r>
            <a:r>
              <a:rPr lang="ko-KR" altLang="en-US" sz="1800" b="1" dirty="0"/>
              <a:t>방화벽에서 이 앱의 일부 기능을 차단했습니다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메시지 창이 나오면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액세스 허용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을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[2/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0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[Tip of the Day] </a:t>
            </a:r>
            <a:r>
              <a:rPr lang="ko-KR" altLang="en-US" sz="1800" b="1" dirty="0"/>
              <a:t>창이 나오면 </a:t>
            </a:r>
            <a:r>
              <a:rPr lang="en-US" altLang="ko-KR" sz="1800" b="1" dirty="0"/>
              <a:t>&lt;Close&gt;</a:t>
            </a:r>
            <a:r>
              <a:rPr lang="ko-KR" altLang="en-US" sz="1800" b="1" dirty="0"/>
              <a:t>를 클릭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[3/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4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[4/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아래쪽 창에 </a:t>
            </a:r>
            <a:r>
              <a:rPr lang="en-US" altLang="ko-KR" sz="1800" b="1" dirty="0"/>
              <a:t>Error</a:t>
            </a:r>
            <a:r>
              <a:rPr lang="ko-KR" altLang="en-US" sz="1800" b="1" dirty="0"/>
              <a:t>가 표시되고 ‘</a:t>
            </a:r>
            <a:r>
              <a:rPr lang="en-US" altLang="ko-KR" sz="1800" b="1" dirty="0"/>
              <a:t>Install Build tools…’</a:t>
            </a:r>
            <a:r>
              <a:rPr lang="ko-KR" altLang="en-US" sz="1800" b="1" dirty="0"/>
              <a:t>라는 파란색 글자가 보이면 </a:t>
            </a:r>
            <a:br>
              <a:rPr lang="en-US" altLang="ko-KR" sz="1800" b="1" dirty="0"/>
            </a:br>
            <a:r>
              <a:rPr lang="en-US" altLang="ko-KR" sz="1800" b="1" dirty="0"/>
              <a:t>     </a:t>
            </a:r>
            <a:r>
              <a:rPr lang="ko-KR" altLang="en-US" sz="1800" b="1" dirty="0"/>
              <a:t>클릭해서 추가 설치</a:t>
            </a:r>
            <a:endParaRPr lang="en-US" altLang="ko-KR" sz="1800" b="1" dirty="0"/>
          </a:p>
        </p:txBody>
      </p:sp>
      <p:pic>
        <p:nvPicPr>
          <p:cNvPr id="2" name="Picture 1" descr="스크린샷 2019-02-03 오후 7.07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679700"/>
            <a:ext cx="7239000" cy="37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0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잠시 다운로드 및 설치가 진행된다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[5/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61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다시 프로젝트를 생성한다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아래쪽의 상태 바로 작업의 진행의 완료를 확인하고 </a:t>
            </a:r>
            <a:br>
              <a:rPr lang="en-US" altLang="ko-KR" sz="1800" b="1" dirty="0"/>
            </a:br>
            <a:r>
              <a:rPr lang="en-US" altLang="ko-KR" sz="1800" b="1" dirty="0"/>
              <a:t>     </a:t>
            </a:r>
            <a:r>
              <a:rPr lang="ko-KR" altLang="en-US" sz="1800" b="1" dirty="0"/>
              <a:t>메뉴의 </a:t>
            </a:r>
            <a:r>
              <a:rPr lang="en-US" altLang="ko-KR" sz="1800" b="1" dirty="0"/>
              <a:t>[Tools]-[Android]-[AVD Manager]</a:t>
            </a:r>
            <a:r>
              <a:rPr lang="ko-KR" altLang="en-US" sz="1800" b="1" dirty="0"/>
              <a:t> 선택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[6/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08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794000"/>
            <a:ext cx="7289800" cy="30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3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[Android Virtual Device Manager]</a:t>
            </a:r>
            <a:r>
              <a:rPr lang="ko-KR" altLang="en-US" sz="1800" b="1" dirty="0"/>
              <a:t> 실행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현재는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가 하나도 없는 상태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&lt;Create Virtual Device&gt;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[7/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10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806700"/>
            <a:ext cx="6019800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[Select Hardware] </a:t>
            </a:r>
            <a:r>
              <a:rPr lang="ko-KR" altLang="en-US" sz="1800" b="1" dirty="0"/>
              <a:t>창에서 왼쪽의 </a:t>
            </a:r>
            <a:r>
              <a:rPr lang="en-US" altLang="ko-KR" sz="1800" b="1" dirty="0"/>
              <a:t>[Phone]</a:t>
            </a:r>
            <a:r>
              <a:rPr lang="ko-KR" altLang="en-US" sz="1800" b="1" dirty="0"/>
              <a:t>이 선택되어 있음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구글의 레퍼런스폰인 ‘</a:t>
            </a:r>
            <a:r>
              <a:rPr lang="en-US" altLang="ko-KR" sz="1800" b="1" dirty="0"/>
              <a:t>Pixel’</a:t>
            </a:r>
            <a:r>
              <a:rPr lang="ko-KR" altLang="en-US" sz="1800" b="1" dirty="0"/>
              <a:t>을 선택하고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[8/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1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895600"/>
            <a:ext cx="7696200" cy="36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[9/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</a:t>
            </a:r>
            <a:r>
              <a:rPr lang="mr-IN" altLang="ko-KR" sz="1800" b="1" dirty="0"/>
              <a:t>x86</a:t>
            </a:r>
            <a:r>
              <a:rPr lang="en-US" altLang="ko-KR" sz="1800" b="1" dirty="0"/>
              <a:t> Images] </a:t>
            </a:r>
            <a:r>
              <a:rPr lang="ko-KR" altLang="en-US" sz="1800" b="1" dirty="0"/>
              <a:t>탭을 클릭하여 ‘</a:t>
            </a:r>
            <a:r>
              <a:rPr lang="ru-RU" altLang="ko-KR" sz="1800" b="1" dirty="0" err="1"/>
              <a:t>Pie</a:t>
            </a:r>
            <a:r>
              <a:rPr lang="ru-RU" altLang="ko-KR" sz="1800" b="1" dirty="0"/>
              <a:t>[API</a:t>
            </a:r>
            <a:r>
              <a:rPr lang="it-IT" altLang="ko-KR" sz="1800" b="1" dirty="0"/>
              <a:t> 28, x86, </a:t>
            </a:r>
            <a:r>
              <a:rPr lang="it-IT" altLang="ko-KR" sz="1800" b="1" dirty="0" err="1"/>
              <a:t>Android</a:t>
            </a:r>
            <a:r>
              <a:rPr lang="hr-HR" altLang="ko-KR" sz="1800" b="1" dirty="0"/>
              <a:t> 9.0(Google</a:t>
            </a:r>
            <a:r>
              <a:rPr lang="mr-IN" altLang="ko-KR" sz="1800" b="1" dirty="0"/>
              <a:t> APIs</a:t>
            </a:r>
            <a:r>
              <a:rPr lang="en-US" altLang="ko-KR" sz="1800" b="1" dirty="0"/>
              <a:t>)]</a:t>
            </a:r>
            <a:r>
              <a:rPr lang="mr-IN" altLang="ko-KR" sz="1800" b="1" dirty="0"/>
              <a:t>’</a:t>
            </a:r>
            <a:r>
              <a:rPr lang="ko-KR" altLang="en-US" sz="1800" b="1" dirty="0"/>
              <a:t>를 </a:t>
            </a:r>
            <a:br>
              <a:rPr lang="en-US" altLang="ko-KR" sz="1800" b="1" dirty="0"/>
            </a:br>
            <a:r>
              <a:rPr lang="en-US" altLang="ko-KR" sz="1800" b="1" dirty="0"/>
              <a:t>     </a:t>
            </a:r>
            <a:r>
              <a:rPr lang="ko-KR" altLang="en-US" sz="1800" b="1" dirty="0"/>
              <a:t>선택하고 </a:t>
            </a:r>
            <a:r>
              <a:rPr lang="en-US" altLang="ko-KR" sz="1800" b="1" dirty="0"/>
              <a:t>&lt;</a:t>
            </a:r>
            <a:r>
              <a:rPr lang="mr-IN" altLang="ko-KR" sz="1800" b="1" dirty="0"/>
              <a:t>Next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클릭한다</a:t>
            </a:r>
            <a:r>
              <a:rPr lang="en-US" altLang="ko-KR" sz="1800" b="1" dirty="0"/>
              <a:t>.</a:t>
            </a: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2" name="Picture 1" descr="스크린샷 2019-02-03 오후 7.12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75" y="2609850"/>
            <a:ext cx="5879524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4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[10/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AVD Name</a:t>
            </a:r>
            <a:r>
              <a:rPr lang="ko-KR" altLang="en-US" sz="1800" b="1" dirty="0"/>
              <a:t>은 적당히 ‘</a:t>
            </a:r>
            <a:r>
              <a:rPr lang="en-US" altLang="ko-KR" sz="1800" b="1" dirty="0"/>
              <a:t>Pie(Pixel)’ </a:t>
            </a:r>
            <a:r>
              <a:rPr lang="ko-KR" altLang="en-US" sz="1800" b="1" dirty="0"/>
              <a:t>정도로 하고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pic>
        <p:nvPicPr>
          <p:cNvPr id="2" name="Picture 1" descr="스크린샷 2019-02-03 오후 7.14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507783"/>
            <a:ext cx="7289800" cy="34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스마트폰의 개요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609734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스마트폰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통화 기능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컴퓨터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다양한 기능 내장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(MP3,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DMB, GPS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63525" lvl="1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스마트폰의 역사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1992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IBM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사이먼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최초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1996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노키아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9000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2002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년 마이크로소프트 포켓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PC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2007</a:t>
            </a:r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아이폰</a:t>
            </a:r>
            <a:endParaRPr lang="en-US" altLang="ko-KR" b="1" dirty="0">
              <a:solidFill>
                <a:schemeClr val="bg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2008</a:t>
            </a:r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안드로이드 폰</a:t>
            </a:r>
            <a:endParaRPr lang="en-US" altLang="ko-KR" b="1" dirty="0">
              <a:solidFill>
                <a:schemeClr val="bg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2010</a:t>
            </a:r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윈도폰</a:t>
            </a:r>
            <a:r>
              <a:rPr lang="en-US" altLang="ko-KR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pic>
        <p:nvPicPr>
          <p:cNvPr id="7" name="Picture 6" descr="스크린샷 2019-02-02 오후 5.05.0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3429000"/>
            <a:ext cx="4716935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최종적으로 완성된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의 모습</a:t>
            </a:r>
            <a:endParaRPr lang="en-US" altLang="ko-KR" sz="1800" b="1" dirty="0"/>
          </a:p>
          <a:p>
            <a:pPr indent="-360000">
              <a:buFont typeface="Wingdings" charset="2"/>
              <a:buChar char="v"/>
            </a:pPr>
            <a:r>
              <a:rPr lang="en-US" altLang="ko-KR" sz="1800" b="1" dirty="0"/>
              <a:t>&lt;Launch&gt;</a:t>
            </a:r>
            <a:r>
              <a:rPr lang="ko-KR" altLang="en-US" sz="1800" b="1" dirty="0"/>
              <a:t>를 클릭해서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 부팅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[11/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15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908300"/>
            <a:ext cx="7264400" cy="34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잠시 후에 부팅된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 확인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[12/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16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933639"/>
            <a:ext cx="4417492" cy="47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1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Settings </a:t>
            </a:r>
            <a:r>
              <a:rPr lang="ko-KR" altLang="en-US" sz="1800" b="1" dirty="0"/>
              <a:t>아이콘을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[13/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1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746" y="2082800"/>
            <a:ext cx="5016938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9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화면을 위로 스와이프하여 </a:t>
            </a:r>
            <a:br>
              <a:rPr lang="en-US" altLang="ko-KR" sz="1800" b="1" dirty="0"/>
            </a:br>
            <a:r>
              <a:rPr lang="en-US" altLang="ko-KR" sz="1800" b="1" dirty="0"/>
              <a:t>   [System]</a:t>
            </a:r>
            <a:r>
              <a:rPr lang="ko-KR" altLang="en-US" sz="1800" b="1" dirty="0"/>
              <a:t> 클릭 </a:t>
            </a:r>
            <a:r>
              <a:rPr lang="mr-IN" altLang="ko-KR" sz="1800" b="1" dirty="0"/>
              <a:t>–</a:t>
            </a:r>
            <a:r>
              <a:rPr lang="en-US" altLang="ko-KR" sz="1800" b="1" dirty="0"/>
              <a:t> </a:t>
            </a:r>
            <a:br>
              <a:rPr lang="en-US" altLang="ko-KR" sz="1800" b="1" dirty="0"/>
            </a:br>
            <a:r>
              <a:rPr lang="en-US" altLang="ko-KR" sz="1800" b="1" dirty="0"/>
              <a:t>   [Languages &amp; input]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[14/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17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110" y="2019300"/>
            <a:ext cx="519539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0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[Languages]-[Add a language]</a:t>
            </a:r>
            <a:r>
              <a:rPr lang="ko-KR" altLang="en-US" sz="1800" b="1" dirty="0"/>
              <a:t>를 클릭하고 아래로 </a:t>
            </a:r>
            <a:r>
              <a:rPr lang="ko-KR" altLang="en-US" sz="1800" b="1" dirty="0" err="1"/>
              <a:t>스와이프하여</a:t>
            </a:r>
            <a:r>
              <a:rPr lang="ko-KR" altLang="en-US" sz="1800" b="1" dirty="0"/>
              <a:t> ‘한국어’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[15/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18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436706"/>
            <a:ext cx="7023100" cy="423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4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‘한국어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대한민국</a:t>
            </a:r>
            <a:r>
              <a:rPr lang="en-US" altLang="ko-KR" sz="1800" b="1" dirty="0"/>
              <a:t>)’</a:t>
            </a:r>
            <a:r>
              <a:rPr lang="ko-KR" altLang="en-US" sz="1800" b="1" dirty="0"/>
              <a:t>을 꾹 누른 채 위로 올려서 첫 번째로 만들기</a:t>
            </a:r>
            <a:r>
              <a:rPr lang="en-US" altLang="ko-KR" sz="1800" b="1" dirty="0"/>
              <a:t>. </a:t>
            </a:r>
            <a:br>
              <a:rPr lang="en-US" altLang="ko-KR" sz="1800" b="1" dirty="0"/>
            </a:br>
            <a:r>
              <a:rPr lang="en-US" altLang="ko-KR" sz="1800" b="1" dirty="0"/>
              <a:t>      </a:t>
            </a:r>
            <a:r>
              <a:rPr lang="ko-KR" altLang="en-US" sz="1800" b="1" dirty="0"/>
              <a:t>잠시 기다리면 화면이 한글로 바뀜</a:t>
            </a:r>
            <a:r>
              <a:rPr lang="en-US" altLang="ko-KR" sz="1800" b="1" dirty="0"/>
              <a:t>. &lt;</a:t>
            </a:r>
            <a:r>
              <a:rPr lang="ko-KR" altLang="en-US" sz="1800" b="1" dirty="0"/>
              <a:t>←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클릭해서 앞 화면으로 돌아가기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[16/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19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82345"/>
            <a:ext cx="6718300" cy="40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0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맞춤법 기능 해제를 위해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고급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맞춤법 검사기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 클릭 후 ‘맞춤법 검사기 사용’의 오른쪽을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클릭해서 흐린 색깔로 변경한 후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←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클릭하여 앞 화면으로 돌아감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[17/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22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679700"/>
            <a:ext cx="4406900" cy="40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6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</a:t>
            </a:r>
            <a:r>
              <a:rPr lang="ko-KR" altLang="en-US" sz="1800" b="1" dirty="0"/>
              <a:t>←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연속</a:t>
            </a:r>
            <a:r>
              <a:rPr lang="mr-IN" altLang="ko-KR" sz="1800" b="1" dirty="0"/>
              <a:t> </a:t>
            </a:r>
            <a:r>
              <a:rPr lang="is-IS" altLang="ko-KR" sz="1800" b="1" dirty="0"/>
              <a:t>2</a:t>
            </a:r>
            <a:r>
              <a:rPr lang="ko-KR" altLang="en-US" sz="1800" b="1" dirty="0"/>
              <a:t>회 클릭하여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설정</a:t>
            </a:r>
            <a:r>
              <a:rPr lang="en-US" altLang="ko-KR" sz="1800" b="1" dirty="0"/>
              <a:t>]</a:t>
            </a:r>
            <a:r>
              <a:rPr lang="mr-IN" altLang="ko-KR" sz="1800" b="1" dirty="0"/>
              <a:t> </a:t>
            </a:r>
            <a:r>
              <a:rPr lang="ko-KR" altLang="en-US" sz="1800" b="1" dirty="0"/>
              <a:t>화면으로 돌아와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디스플레이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를 선택한다</a:t>
            </a:r>
            <a:r>
              <a:rPr lang="en-US" altLang="ko-KR" sz="1800" b="1" dirty="0"/>
              <a:t>. </a:t>
            </a:r>
            <a:br>
              <a:rPr lang="en-US" altLang="ko-KR" sz="1800" b="1" dirty="0"/>
            </a:br>
            <a:r>
              <a:rPr lang="en-US" altLang="ko-KR" sz="1800" b="1" dirty="0"/>
              <a:t>     </a:t>
            </a:r>
            <a:r>
              <a:rPr lang="ko-KR" altLang="en-US" sz="1800" b="1" dirty="0"/>
              <a:t>이어서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절전 모드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를 클릭한 후 ‘</a:t>
            </a:r>
            <a:r>
              <a:rPr lang="en-US" altLang="ko-KR" sz="1800" b="1" dirty="0"/>
              <a:t>30</a:t>
            </a:r>
            <a:r>
              <a:rPr lang="ko-KR" altLang="en-US" sz="1800" b="1" dirty="0"/>
              <a:t>분’을 선택하면 </a:t>
            </a:r>
            <a:r>
              <a:rPr lang="en-US" altLang="ko-KR" sz="1800" b="1" dirty="0"/>
              <a:t>30</a:t>
            </a:r>
            <a:r>
              <a:rPr lang="ko-KR" altLang="en-US" sz="1800" b="1" dirty="0"/>
              <a:t>분마다 화면이 잠길 것이다</a:t>
            </a:r>
            <a:r>
              <a:rPr lang="en-US" altLang="ko-KR" sz="1800" b="1" dirty="0"/>
              <a:t>.</a:t>
            </a: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[18/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25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674530"/>
            <a:ext cx="6705600" cy="40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1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아래쪽 홈 아이콘</a:t>
            </a:r>
            <a:r>
              <a:rPr lang="en-US" altLang="ko-KR" sz="1800" b="1" dirty="0"/>
              <a:t>(●)</a:t>
            </a:r>
            <a:r>
              <a:rPr lang="ko-KR" altLang="en-US" sz="1800" b="1" dirty="0"/>
              <a:t>을 클릭하면 초기화면으로 돌아감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위쪽 상태 바를 잡아서 아래로 끌어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내리면 현재 알림 확인 가능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아래쪽 돌아가기 아이콘</a:t>
            </a:r>
            <a:r>
              <a:rPr lang="en-US" altLang="ko-KR" sz="1800" b="1" dirty="0"/>
              <a:t>(◀)</a:t>
            </a:r>
            <a:r>
              <a:rPr lang="ko-KR" altLang="en-US" sz="1800" b="1" dirty="0"/>
              <a:t>을 클릭하면 닫힘</a:t>
            </a:r>
            <a:endParaRPr lang="en-US" altLang="ko-KR" sz="1800" b="1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[19/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26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2705100"/>
            <a:ext cx="4368800" cy="39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오른쪽 위의 </a:t>
            </a:r>
            <a:r>
              <a:rPr lang="en-US" altLang="ko-KR" sz="1800" b="1" dirty="0"/>
              <a:t>Power </a:t>
            </a:r>
            <a:r>
              <a:rPr lang="ko-KR" altLang="en-US" sz="1800" b="1" dirty="0"/>
              <a:t>버튼을 누르면 스마트폰이 종료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오른쪽 위의 </a:t>
            </a:r>
            <a:r>
              <a:rPr lang="en-US" altLang="ko-KR" sz="1800" b="1" dirty="0"/>
              <a:t>&lt;×&gt;</a:t>
            </a:r>
            <a:r>
              <a:rPr lang="ko-KR" altLang="en-US" sz="1800" b="1" dirty="0"/>
              <a:t>를 눌러 </a:t>
            </a:r>
            <a:r>
              <a:rPr lang="en-US" altLang="ko-KR" sz="1800" b="1" dirty="0"/>
              <a:t>AVD</a:t>
            </a:r>
            <a:r>
              <a:rPr lang="ko-KR" altLang="en-US" sz="1800" b="1"/>
              <a:t> 닫기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[20/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2" name="Picture 1" descr="스크린샷 2019-02-03 오후 7.28.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01"/>
          <a:stretch/>
        </p:blipFill>
        <p:spPr>
          <a:xfrm>
            <a:off x="1384300" y="2476500"/>
            <a:ext cx="2527299" cy="4229100"/>
          </a:xfrm>
          <a:prstGeom prst="rect">
            <a:avLst/>
          </a:prstGeom>
        </p:spPr>
      </p:pic>
      <p:pic>
        <p:nvPicPr>
          <p:cNvPr id="7" name="Picture 6" descr="스크린샷 2019-02-03 오후 7.28.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7" t="92192" r="455"/>
          <a:stretch/>
        </p:blipFill>
        <p:spPr>
          <a:xfrm>
            <a:off x="3911599" y="6140450"/>
            <a:ext cx="1320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5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 ▶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스마트폰 운영체제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295276" y="1489075"/>
            <a:ext cx="8508118" cy="1420566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년 기준 세계시장 점유율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스마트폰 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86%,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아이폰 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14%,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윈도폰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0.1%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2 오후 5.07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1" y="2362200"/>
            <a:ext cx="7571616" cy="39750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 descr="스크린샷 2019-02-02 오후 5.08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205696"/>
            <a:ext cx="7721600" cy="55110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역사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 descr="스크린샷 2019-02-02 오후 5.0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259607"/>
            <a:ext cx="7226300" cy="54270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2458</TotalTime>
  <Words>2186</Words>
  <Application>Microsoft Office PowerPoint</Application>
  <PresentationFormat>화면 슬라이드 쇼(4:3)</PresentationFormat>
  <Paragraphs>218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HY견고딕</vt:lpstr>
      <vt:lpstr>HY헤드라인M</vt:lpstr>
      <vt:lpstr>굴림</vt:lpstr>
      <vt:lpstr>맑은 고딕</vt:lpstr>
      <vt:lpstr>Arial</vt:lpstr>
      <vt:lpstr>Times New Roman</vt:lpstr>
      <vt:lpstr>Verdana</vt:lpstr>
      <vt:lpstr>Wingdings</vt:lpstr>
      <vt:lpstr>기본페이지</vt:lpstr>
      <vt:lpstr>Standarddesign</vt:lpstr>
      <vt:lpstr>오픈소스전문프로젝트  00</vt:lpstr>
      <vt:lpstr>강의 개요</vt:lpstr>
      <vt:lpstr>Report #00</vt:lpstr>
      <vt:lpstr>01. 안드로이드 개요와  개발 환경 설치</vt:lpstr>
      <vt:lpstr>PowerPoint 프레젠테이션</vt:lpstr>
      <vt:lpstr>1. 안드로이드 개요 ▶ 스마트폰의 개요</vt:lpstr>
      <vt:lpstr>1. 안드로이드 개요 ▶ 스마트폰 운영체제</vt:lpstr>
      <vt:lpstr>1. 안드로이드 개요 ▶ 안드로이드 역사 (1/2)</vt:lpstr>
      <vt:lpstr>1. 안드로이드 개요 ▶ 안드로이드 역사 (2/2)</vt:lpstr>
      <vt:lpstr>1. 안드로이드 개요 ▶ 안드로이드의 주요한 기능</vt:lpstr>
      <vt:lpstr>1. 안드로이드 개요 ▶ 안드로이드의 특징</vt:lpstr>
      <vt:lpstr>1. 안드로이드 개요 ▶ 안드로이드의 구조(1/3)</vt:lpstr>
      <vt:lpstr>1. 안드로이드 개요 ▶ 안드로이드의 구조(2/3)</vt:lpstr>
      <vt:lpstr>1. 안드로이드 개요 ▶ 안드로이드의 구조(3/3)</vt:lpstr>
      <vt:lpstr>2. 안드로이드 개발 환경 ▶ 개발 운영체제</vt:lpstr>
      <vt:lpstr>2. 안드로이드 개발 환경 ▶ 개발 환경의 구성(1/2)</vt:lpstr>
      <vt:lpstr>2. 안드로이드 개발 환경 ▶ 개발 환경의 구성(2/2)</vt:lpstr>
      <vt:lpstr>3. 안드로이드 개발 환경 설치 ▶ 개발 환경 설치 순서</vt:lpstr>
      <vt:lpstr>3. 안드로이드 개발 환경 설치 ▶ 인텔 HAXM 설치(1/4)</vt:lpstr>
      <vt:lpstr>3. 안드로이드 개발 환경 설치 ▶ 인텔 HAXM 설치(2/4)</vt:lpstr>
      <vt:lpstr>3. 안드로이드 개발 환경 설치 ▶ 인텔 HAXM 설치(3/4)</vt:lpstr>
      <vt:lpstr>3. 안드로이드 개발 환경 설치 ▶ 인텔 HAXM 설치(4/4)</vt:lpstr>
      <vt:lpstr>3. 안드로이드 개발 환경 설치 ▶ Android Studio 설치[1/2]</vt:lpstr>
      <vt:lpstr>3. 안드로이드 개발 환경 설치 ▶ Android Studio 설치[2/2]</vt:lpstr>
      <vt:lpstr>3. 안드로이드 개발 환경 설치 ▶ Android Studio 설치[1/7]</vt:lpstr>
      <vt:lpstr>3. 안드로이드 개발 환경 설치 ▶ Android Studio 설치[2/7]</vt:lpstr>
      <vt:lpstr>3. 안드로이드 개발 환경 설치 ▶ Android Studio 설치[3/7]</vt:lpstr>
      <vt:lpstr>3. 안드로이드 개발 환경 설치 ▶ Android Studio 설치[4/7]</vt:lpstr>
      <vt:lpstr>3. 안드로이드 개발 환경 설치 ▶ Android Studio 설치[5/7]</vt:lpstr>
      <vt:lpstr>3. 안드로이드 개발 환경 설치 ▶ Android Studio 설치[6/7]</vt:lpstr>
      <vt:lpstr>3. 안드로이드 개발 환경 설치 ▶ Android Studio 설치[7/7]</vt:lpstr>
      <vt:lpstr>3. 안드로이드 개발 환경 설치 ▶ Android Studio 설정[1/12]</vt:lpstr>
      <vt:lpstr>3. 안드로이드 개발 환경 설치 ▶ Android Studio 설정[2/12]</vt:lpstr>
      <vt:lpstr>3. 안드로이드 개발 환경 설치 ▶ Android Studio 설정[3/12]</vt:lpstr>
      <vt:lpstr>3. 안드로이드 개발 환경 설치 ▶ Android Studio 설정[4/12]</vt:lpstr>
      <vt:lpstr>3. 안드로이드 개발 환경 설치 ▶ Android Studio 설정[5/12]</vt:lpstr>
      <vt:lpstr>3. 안드로이드 개발 환경 설치 ▶ Android Studio 설정[6/12]</vt:lpstr>
      <vt:lpstr>3. 안드로이드 개발 환경 설치 ▶ Android Studio 설정[7/12]</vt:lpstr>
      <vt:lpstr>3. 안드로이드 개발 환경 설치 ▶ Android Studio 설정[8/12]</vt:lpstr>
      <vt:lpstr>3. 안드로이드 개발 환경 설치 ▶ Android Studio 설정[9/12]</vt:lpstr>
      <vt:lpstr>3. 안드로이드 개발 환경 설치 ▶ Android Studio 설정[10/12]</vt:lpstr>
      <vt:lpstr>3. 안드로이드 개발 환경 설치 ▶ Android Studio 설정[11/12]</vt:lpstr>
      <vt:lpstr>3. 안드로이드 개발 환경 설치 ▶ Android Studio 설정[12/12]</vt:lpstr>
      <vt:lpstr>3. 안드로이드 개발 환경 설치 ▶ SDK 업데이트[1/7]</vt:lpstr>
      <vt:lpstr>3. 안드로이드 개발 환경 설치 ▶ SDK 업데이트[2/7]</vt:lpstr>
      <vt:lpstr>3. 안드로이드 개발 환경 설치 ▶ SDK 업데이트[3/7]</vt:lpstr>
      <vt:lpstr>3. 안드로이드 개발 환경 설치 ▶ SDK 업데이트[4/7]</vt:lpstr>
      <vt:lpstr>3. 안드로이드 개발 환경 설치 ▶ SDK 업데이트[5/7]</vt:lpstr>
      <vt:lpstr>3. 안드로이드 개발 환경 설치 ▶ SDK 업데이트[6/7]</vt:lpstr>
      <vt:lpstr>3. 안드로이드 개발 환경 설치 ▶ AVD 생성[1/20]</vt:lpstr>
      <vt:lpstr>3. 안드로이드 개발 환경 설치 ▶ AVD 생성[2/20]</vt:lpstr>
      <vt:lpstr>3. 안드로이드 개발 환경 설치 ▶ AVD 생성[3/20]</vt:lpstr>
      <vt:lpstr>3. 안드로이드 개발 환경 설치 ▶ AVD 생성[4/20]</vt:lpstr>
      <vt:lpstr>3. 안드로이드 개발 환경 설치 ▶ AVD 생성[5/20]</vt:lpstr>
      <vt:lpstr>3. 안드로이드 개발 환경 설치 ▶ AVD 생성[6/20]</vt:lpstr>
      <vt:lpstr>3. 안드로이드 개발 환경 설치 ▶ AVD 생성[7/20]</vt:lpstr>
      <vt:lpstr>3. 안드로이드 개발 환경 설치 ▶ AVD 생성[8/20]</vt:lpstr>
      <vt:lpstr>3. 안드로이드 개발 환경 설치 ▶ AVD 생성[9/20]</vt:lpstr>
      <vt:lpstr>3. 안드로이드 개발 환경 설치 ▶ AVD 생성[10/20]</vt:lpstr>
      <vt:lpstr>3. 안드로이드 개발 환경 설치 ▶ AVD 생성[11/20]</vt:lpstr>
      <vt:lpstr>3. 안드로이드 개발 환경 설치 ▶ AVD 생성[12/20]</vt:lpstr>
      <vt:lpstr>3. 안드로이드 개발 환경 설치 ▶ AVD 생성[13/20]</vt:lpstr>
      <vt:lpstr>3. 안드로이드 개발 환경 설치 ▶ AVD 생성[14/20]</vt:lpstr>
      <vt:lpstr>3. 안드로이드 개발 환경 설치 ▶ AVD 생성[15/20]</vt:lpstr>
      <vt:lpstr>3. 안드로이드 개발 환경 설치 ▶ AVD 생성[16/20]</vt:lpstr>
      <vt:lpstr>3. 안드로이드 개발 환경 설치 ▶ AVD 생성[17/20]</vt:lpstr>
      <vt:lpstr>3. 안드로이드 개발 환경 설치 ▶ AVD 생성[18/20]</vt:lpstr>
      <vt:lpstr>3. 안드로이드 개발 환경 설치 ▶ AVD 생성[19/20]</vt:lpstr>
      <vt:lpstr>3. 안드로이드 개발 환경 설치 ▶ AVD 생성[20/20]</vt:lpstr>
    </vt:vector>
  </TitlesOfParts>
  <Company>SereneVoyage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CEWINTER</cp:lastModifiedBy>
  <cp:revision>285</cp:revision>
  <dcterms:created xsi:type="dcterms:W3CDTF">2007-05-16T01:38:22Z</dcterms:created>
  <dcterms:modified xsi:type="dcterms:W3CDTF">2020-03-18T02:00:09Z</dcterms:modified>
</cp:coreProperties>
</file>